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3" autoAdjust="0"/>
    <p:restoredTop sz="94660"/>
  </p:normalViewPr>
  <p:slideViewPr>
    <p:cSldViewPr snapToGrid="0">
      <p:cViewPr>
        <p:scale>
          <a:sx n="60" d="100"/>
          <a:sy n="60" d="100"/>
        </p:scale>
        <p:origin x="1560" y="6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a Wellings" userId="43f108dcf7af12e2" providerId="LiveId" clId="{37049B6E-0745-4FD3-9BEE-A8F22C8BA736}"/>
    <pc:docChg chg="modSld">
      <pc:chgData name="Paula Wellings" userId="43f108dcf7af12e2" providerId="LiveId" clId="{37049B6E-0745-4FD3-9BEE-A8F22C8BA736}" dt="2023-10-27T04:19:24.996" v="1" actId="1076"/>
      <pc:docMkLst>
        <pc:docMk/>
      </pc:docMkLst>
      <pc:sldChg chg="modSp mod">
        <pc:chgData name="Paula Wellings" userId="43f108dcf7af12e2" providerId="LiveId" clId="{37049B6E-0745-4FD3-9BEE-A8F22C8BA736}" dt="2023-10-27T04:19:24.996" v="1" actId="1076"/>
        <pc:sldMkLst>
          <pc:docMk/>
          <pc:sldMk cId="2548911551" sldId="257"/>
        </pc:sldMkLst>
        <pc:picChg chg="mod">
          <ac:chgData name="Paula Wellings" userId="43f108dcf7af12e2" providerId="LiveId" clId="{37049B6E-0745-4FD3-9BEE-A8F22C8BA736}" dt="2023-10-27T04:19:24.996" v="1" actId="1076"/>
          <ac:picMkLst>
            <pc:docMk/>
            <pc:sldMk cId="2548911551" sldId="257"/>
            <ac:picMk id="6" creationId="{F5464CA2-5BF3-768A-EEC9-73E2D426B860}"/>
          </ac:picMkLst>
        </pc:picChg>
      </pc:sldChg>
    </pc:docChg>
  </pc:docChgLst>
</pc:chgInfo>
</file>

<file path=ppt/media/image1.pn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9D66B-1896-9FFD-15D8-20A7AB13F0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915CF50-FE8A-7912-F958-B662993594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A69099C-6D79-82F5-56D6-C85DBCB3B324}"/>
              </a:ext>
            </a:extLst>
          </p:cNvPr>
          <p:cNvSpPr>
            <a:spLocks noGrp="1"/>
          </p:cNvSpPr>
          <p:nvPr>
            <p:ph type="dt" sz="half" idx="10"/>
          </p:nvPr>
        </p:nvSpPr>
        <p:spPr/>
        <p:txBody>
          <a:bodyPr/>
          <a:lstStyle/>
          <a:p>
            <a:fld id="{454F5BBE-B4F1-46D4-BB4A-1491D292E13C}" type="datetimeFigureOut">
              <a:rPr lang="en-US" smtClean="0"/>
              <a:t>10/26/2023</a:t>
            </a:fld>
            <a:endParaRPr lang="en-US"/>
          </a:p>
        </p:txBody>
      </p:sp>
      <p:sp>
        <p:nvSpPr>
          <p:cNvPr id="5" name="Footer Placeholder 4">
            <a:extLst>
              <a:ext uri="{FF2B5EF4-FFF2-40B4-BE49-F238E27FC236}">
                <a16:creationId xmlns:a16="http://schemas.microsoft.com/office/drawing/2014/main" id="{EFB0109D-77DE-DFBC-E959-67FAF06B6D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02656A-8E27-9C62-9D47-4B20C3FD2578}"/>
              </a:ext>
            </a:extLst>
          </p:cNvPr>
          <p:cNvSpPr>
            <a:spLocks noGrp="1"/>
          </p:cNvSpPr>
          <p:nvPr>
            <p:ph type="sldNum" sz="quarter" idx="12"/>
          </p:nvPr>
        </p:nvSpPr>
        <p:spPr/>
        <p:txBody>
          <a:bodyPr/>
          <a:lstStyle/>
          <a:p>
            <a:fld id="{38A8C386-B04F-4A6A-A9AD-966479F3B35D}" type="slidenum">
              <a:rPr lang="en-US" smtClean="0"/>
              <a:t>‹#›</a:t>
            </a:fld>
            <a:endParaRPr lang="en-US"/>
          </a:p>
        </p:txBody>
      </p:sp>
    </p:spTree>
    <p:extLst>
      <p:ext uri="{BB962C8B-B14F-4D97-AF65-F5344CB8AC3E}">
        <p14:creationId xmlns:p14="http://schemas.microsoft.com/office/powerpoint/2010/main" val="535613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48217-C27B-E736-911D-F74D3D228B5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FCF31A0-F8F3-AB7A-74A3-098BB5B804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CDF9F5-4240-529C-B23E-57A7AAA7BB4A}"/>
              </a:ext>
            </a:extLst>
          </p:cNvPr>
          <p:cNvSpPr>
            <a:spLocks noGrp="1"/>
          </p:cNvSpPr>
          <p:nvPr>
            <p:ph type="dt" sz="half" idx="10"/>
          </p:nvPr>
        </p:nvSpPr>
        <p:spPr/>
        <p:txBody>
          <a:bodyPr/>
          <a:lstStyle/>
          <a:p>
            <a:fld id="{454F5BBE-B4F1-46D4-BB4A-1491D292E13C}" type="datetimeFigureOut">
              <a:rPr lang="en-US" smtClean="0"/>
              <a:t>10/26/2023</a:t>
            </a:fld>
            <a:endParaRPr lang="en-US"/>
          </a:p>
        </p:txBody>
      </p:sp>
      <p:sp>
        <p:nvSpPr>
          <p:cNvPr id="5" name="Footer Placeholder 4">
            <a:extLst>
              <a:ext uri="{FF2B5EF4-FFF2-40B4-BE49-F238E27FC236}">
                <a16:creationId xmlns:a16="http://schemas.microsoft.com/office/drawing/2014/main" id="{3801C5BE-A408-015B-8E7E-BD8F26F574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8C5833-4131-CDF1-8052-7ED5D5DA9174}"/>
              </a:ext>
            </a:extLst>
          </p:cNvPr>
          <p:cNvSpPr>
            <a:spLocks noGrp="1"/>
          </p:cNvSpPr>
          <p:nvPr>
            <p:ph type="sldNum" sz="quarter" idx="12"/>
          </p:nvPr>
        </p:nvSpPr>
        <p:spPr/>
        <p:txBody>
          <a:bodyPr/>
          <a:lstStyle/>
          <a:p>
            <a:fld id="{38A8C386-B04F-4A6A-A9AD-966479F3B35D}" type="slidenum">
              <a:rPr lang="en-US" smtClean="0"/>
              <a:t>‹#›</a:t>
            </a:fld>
            <a:endParaRPr lang="en-US"/>
          </a:p>
        </p:txBody>
      </p:sp>
    </p:spTree>
    <p:extLst>
      <p:ext uri="{BB962C8B-B14F-4D97-AF65-F5344CB8AC3E}">
        <p14:creationId xmlns:p14="http://schemas.microsoft.com/office/powerpoint/2010/main" val="36393020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018B1E-D0DC-CA4F-0046-0FECDA9066A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0160EF2-CEA9-EF50-D9F6-82BB43983A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9B0001-4F50-8999-FA5A-53D689FE575F}"/>
              </a:ext>
            </a:extLst>
          </p:cNvPr>
          <p:cNvSpPr>
            <a:spLocks noGrp="1"/>
          </p:cNvSpPr>
          <p:nvPr>
            <p:ph type="dt" sz="half" idx="10"/>
          </p:nvPr>
        </p:nvSpPr>
        <p:spPr/>
        <p:txBody>
          <a:bodyPr/>
          <a:lstStyle/>
          <a:p>
            <a:fld id="{454F5BBE-B4F1-46D4-BB4A-1491D292E13C}" type="datetimeFigureOut">
              <a:rPr lang="en-US" smtClean="0"/>
              <a:t>10/26/2023</a:t>
            </a:fld>
            <a:endParaRPr lang="en-US"/>
          </a:p>
        </p:txBody>
      </p:sp>
      <p:sp>
        <p:nvSpPr>
          <p:cNvPr id="5" name="Footer Placeholder 4">
            <a:extLst>
              <a:ext uri="{FF2B5EF4-FFF2-40B4-BE49-F238E27FC236}">
                <a16:creationId xmlns:a16="http://schemas.microsoft.com/office/drawing/2014/main" id="{0FFDD96C-3FA0-3E1D-B1F8-8A7ABE02F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D38E37-D77C-A003-64FF-700047358C3E}"/>
              </a:ext>
            </a:extLst>
          </p:cNvPr>
          <p:cNvSpPr>
            <a:spLocks noGrp="1"/>
          </p:cNvSpPr>
          <p:nvPr>
            <p:ph type="sldNum" sz="quarter" idx="12"/>
          </p:nvPr>
        </p:nvSpPr>
        <p:spPr/>
        <p:txBody>
          <a:bodyPr/>
          <a:lstStyle/>
          <a:p>
            <a:fld id="{38A8C386-B04F-4A6A-A9AD-966479F3B35D}" type="slidenum">
              <a:rPr lang="en-US" smtClean="0"/>
              <a:t>‹#›</a:t>
            </a:fld>
            <a:endParaRPr lang="en-US"/>
          </a:p>
        </p:txBody>
      </p:sp>
    </p:spTree>
    <p:extLst>
      <p:ext uri="{BB962C8B-B14F-4D97-AF65-F5344CB8AC3E}">
        <p14:creationId xmlns:p14="http://schemas.microsoft.com/office/powerpoint/2010/main" val="17657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A7058-A58A-59DC-0507-D2D8337999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00B82E8-44F2-1DD0-60CC-25D3A50D6C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AFE398-4B4B-5519-EBBB-86EDFC037BD1}"/>
              </a:ext>
            </a:extLst>
          </p:cNvPr>
          <p:cNvSpPr>
            <a:spLocks noGrp="1"/>
          </p:cNvSpPr>
          <p:nvPr>
            <p:ph type="dt" sz="half" idx="10"/>
          </p:nvPr>
        </p:nvSpPr>
        <p:spPr/>
        <p:txBody>
          <a:bodyPr/>
          <a:lstStyle/>
          <a:p>
            <a:fld id="{454F5BBE-B4F1-46D4-BB4A-1491D292E13C}" type="datetimeFigureOut">
              <a:rPr lang="en-US" smtClean="0"/>
              <a:t>10/26/2023</a:t>
            </a:fld>
            <a:endParaRPr lang="en-US"/>
          </a:p>
        </p:txBody>
      </p:sp>
      <p:sp>
        <p:nvSpPr>
          <p:cNvPr id="5" name="Footer Placeholder 4">
            <a:extLst>
              <a:ext uri="{FF2B5EF4-FFF2-40B4-BE49-F238E27FC236}">
                <a16:creationId xmlns:a16="http://schemas.microsoft.com/office/drawing/2014/main" id="{84C2B329-7861-9507-6B3E-3445A76103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B51E10-3694-73A9-CCEF-A0311F9EA407}"/>
              </a:ext>
            </a:extLst>
          </p:cNvPr>
          <p:cNvSpPr>
            <a:spLocks noGrp="1"/>
          </p:cNvSpPr>
          <p:nvPr>
            <p:ph type="sldNum" sz="quarter" idx="12"/>
          </p:nvPr>
        </p:nvSpPr>
        <p:spPr/>
        <p:txBody>
          <a:bodyPr/>
          <a:lstStyle/>
          <a:p>
            <a:fld id="{38A8C386-B04F-4A6A-A9AD-966479F3B35D}" type="slidenum">
              <a:rPr lang="en-US" smtClean="0"/>
              <a:t>‹#›</a:t>
            </a:fld>
            <a:endParaRPr lang="en-US"/>
          </a:p>
        </p:txBody>
      </p:sp>
    </p:spTree>
    <p:extLst>
      <p:ext uri="{BB962C8B-B14F-4D97-AF65-F5344CB8AC3E}">
        <p14:creationId xmlns:p14="http://schemas.microsoft.com/office/powerpoint/2010/main" val="2707207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EAC9E-E036-65DF-3C5F-905923B920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142FB59-0799-36D9-064B-12E18E09FD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C097A8-CE8C-B8BA-F6D3-D9C39383EEF7}"/>
              </a:ext>
            </a:extLst>
          </p:cNvPr>
          <p:cNvSpPr>
            <a:spLocks noGrp="1"/>
          </p:cNvSpPr>
          <p:nvPr>
            <p:ph type="dt" sz="half" idx="10"/>
          </p:nvPr>
        </p:nvSpPr>
        <p:spPr/>
        <p:txBody>
          <a:bodyPr/>
          <a:lstStyle/>
          <a:p>
            <a:fld id="{454F5BBE-B4F1-46D4-BB4A-1491D292E13C}" type="datetimeFigureOut">
              <a:rPr lang="en-US" smtClean="0"/>
              <a:t>10/26/2023</a:t>
            </a:fld>
            <a:endParaRPr lang="en-US"/>
          </a:p>
        </p:txBody>
      </p:sp>
      <p:sp>
        <p:nvSpPr>
          <p:cNvPr id="5" name="Footer Placeholder 4">
            <a:extLst>
              <a:ext uri="{FF2B5EF4-FFF2-40B4-BE49-F238E27FC236}">
                <a16:creationId xmlns:a16="http://schemas.microsoft.com/office/drawing/2014/main" id="{C987D93F-2F70-B451-BB78-CDA18EF1BF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A5FBAF-EBB9-F5AB-24B5-B648A5DDAA9F}"/>
              </a:ext>
            </a:extLst>
          </p:cNvPr>
          <p:cNvSpPr>
            <a:spLocks noGrp="1"/>
          </p:cNvSpPr>
          <p:nvPr>
            <p:ph type="sldNum" sz="quarter" idx="12"/>
          </p:nvPr>
        </p:nvSpPr>
        <p:spPr/>
        <p:txBody>
          <a:bodyPr/>
          <a:lstStyle/>
          <a:p>
            <a:fld id="{38A8C386-B04F-4A6A-A9AD-966479F3B35D}" type="slidenum">
              <a:rPr lang="en-US" smtClean="0"/>
              <a:t>‹#›</a:t>
            </a:fld>
            <a:endParaRPr lang="en-US"/>
          </a:p>
        </p:txBody>
      </p:sp>
    </p:spTree>
    <p:extLst>
      <p:ext uri="{BB962C8B-B14F-4D97-AF65-F5344CB8AC3E}">
        <p14:creationId xmlns:p14="http://schemas.microsoft.com/office/powerpoint/2010/main" val="2236298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21753-5DA9-77E6-FB4D-A42C0D4B38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506025-AEE5-6900-B18A-11B832E9916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71984A3-3E38-EF88-E6F1-34263C17C67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7E7DE1C-B3F5-862C-7F9F-75729790CC94}"/>
              </a:ext>
            </a:extLst>
          </p:cNvPr>
          <p:cNvSpPr>
            <a:spLocks noGrp="1"/>
          </p:cNvSpPr>
          <p:nvPr>
            <p:ph type="dt" sz="half" idx="10"/>
          </p:nvPr>
        </p:nvSpPr>
        <p:spPr/>
        <p:txBody>
          <a:bodyPr/>
          <a:lstStyle/>
          <a:p>
            <a:fld id="{454F5BBE-B4F1-46D4-BB4A-1491D292E13C}" type="datetimeFigureOut">
              <a:rPr lang="en-US" smtClean="0"/>
              <a:t>10/26/2023</a:t>
            </a:fld>
            <a:endParaRPr lang="en-US"/>
          </a:p>
        </p:txBody>
      </p:sp>
      <p:sp>
        <p:nvSpPr>
          <p:cNvPr id="6" name="Footer Placeholder 5">
            <a:extLst>
              <a:ext uri="{FF2B5EF4-FFF2-40B4-BE49-F238E27FC236}">
                <a16:creationId xmlns:a16="http://schemas.microsoft.com/office/drawing/2014/main" id="{ED17E6AE-DCA3-9A77-9659-DEDDBB7F08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A4CC1-6F21-5C4D-C92F-30D9B911C0D3}"/>
              </a:ext>
            </a:extLst>
          </p:cNvPr>
          <p:cNvSpPr>
            <a:spLocks noGrp="1"/>
          </p:cNvSpPr>
          <p:nvPr>
            <p:ph type="sldNum" sz="quarter" idx="12"/>
          </p:nvPr>
        </p:nvSpPr>
        <p:spPr/>
        <p:txBody>
          <a:bodyPr/>
          <a:lstStyle/>
          <a:p>
            <a:fld id="{38A8C386-B04F-4A6A-A9AD-966479F3B35D}" type="slidenum">
              <a:rPr lang="en-US" smtClean="0"/>
              <a:t>‹#›</a:t>
            </a:fld>
            <a:endParaRPr lang="en-US"/>
          </a:p>
        </p:txBody>
      </p:sp>
    </p:spTree>
    <p:extLst>
      <p:ext uri="{BB962C8B-B14F-4D97-AF65-F5344CB8AC3E}">
        <p14:creationId xmlns:p14="http://schemas.microsoft.com/office/powerpoint/2010/main" val="3849379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D7886-49F2-4D89-B6BC-D087990131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8D51C0B-18DF-3EA7-2ACF-0955228E2A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662698-FD52-D8D4-11BD-9326D1BB67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DAC04C6-D28D-4306-9B07-F40D8DE0C4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5281DA-8758-7388-BD13-43351A2557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87971D4-5FBE-755F-5C2B-7E54B4A5E8AC}"/>
              </a:ext>
            </a:extLst>
          </p:cNvPr>
          <p:cNvSpPr>
            <a:spLocks noGrp="1"/>
          </p:cNvSpPr>
          <p:nvPr>
            <p:ph type="dt" sz="half" idx="10"/>
          </p:nvPr>
        </p:nvSpPr>
        <p:spPr/>
        <p:txBody>
          <a:bodyPr/>
          <a:lstStyle/>
          <a:p>
            <a:fld id="{454F5BBE-B4F1-46D4-BB4A-1491D292E13C}" type="datetimeFigureOut">
              <a:rPr lang="en-US" smtClean="0"/>
              <a:t>10/26/2023</a:t>
            </a:fld>
            <a:endParaRPr lang="en-US"/>
          </a:p>
        </p:txBody>
      </p:sp>
      <p:sp>
        <p:nvSpPr>
          <p:cNvPr id="8" name="Footer Placeholder 7">
            <a:extLst>
              <a:ext uri="{FF2B5EF4-FFF2-40B4-BE49-F238E27FC236}">
                <a16:creationId xmlns:a16="http://schemas.microsoft.com/office/drawing/2014/main" id="{E5C5B2B1-E7FE-76BC-1721-0A7B9542E1C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8EA9B83-CB97-BD02-B135-8FEB884FDEE9}"/>
              </a:ext>
            </a:extLst>
          </p:cNvPr>
          <p:cNvSpPr>
            <a:spLocks noGrp="1"/>
          </p:cNvSpPr>
          <p:nvPr>
            <p:ph type="sldNum" sz="quarter" idx="12"/>
          </p:nvPr>
        </p:nvSpPr>
        <p:spPr/>
        <p:txBody>
          <a:bodyPr/>
          <a:lstStyle/>
          <a:p>
            <a:fld id="{38A8C386-B04F-4A6A-A9AD-966479F3B35D}" type="slidenum">
              <a:rPr lang="en-US" smtClean="0"/>
              <a:t>‹#›</a:t>
            </a:fld>
            <a:endParaRPr lang="en-US"/>
          </a:p>
        </p:txBody>
      </p:sp>
    </p:spTree>
    <p:extLst>
      <p:ext uri="{BB962C8B-B14F-4D97-AF65-F5344CB8AC3E}">
        <p14:creationId xmlns:p14="http://schemas.microsoft.com/office/powerpoint/2010/main" val="3281108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97819-6426-26CF-77CE-781B13F86D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84FAC2-083B-53B6-9C86-E6EB1C81F3D2}"/>
              </a:ext>
            </a:extLst>
          </p:cNvPr>
          <p:cNvSpPr>
            <a:spLocks noGrp="1"/>
          </p:cNvSpPr>
          <p:nvPr>
            <p:ph type="dt" sz="half" idx="10"/>
          </p:nvPr>
        </p:nvSpPr>
        <p:spPr/>
        <p:txBody>
          <a:bodyPr/>
          <a:lstStyle/>
          <a:p>
            <a:fld id="{454F5BBE-B4F1-46D4-BB4A-1491D292E13C}" type="datetimeFigureOut">
              <a:rPr lang="en-US" smtClean="0"/>
              <a:t>10/26/2023</a:t>
            </a:fld>
            <a:endParaRPr lang="en-US"/>
          </a:p>
        </p:txBody>
      </p:sp>
      <p:sp>
        <p:nvSpPr>
          <p:cNvPr id="4" name="Footer Placeholder 3">
            <a:extLst>
              <a:ext uri="{FF2B5EF4-FFF2-40B4-BE49-F238E27FC236}">
                <a16:creationId xmlns:a16="http://schemas.microsoft.com/office/drawing/2014/main" id="{772DA9F3-8EB7-5836-B047-82A485C5010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23869B3-AE43-BA58-9F9A-9E5C6B53C257}"/>
              </a:ext>
            </a:extLst>
          </p:cNvPr>
          <p:cNvSpPr>
            <a:spLocks noGrp="1"/>
          </p:cNvSpPr>
          <p:nvPr>
            <p:ph type="sldNum" sz="quarter" idx="12"/>
          </p:nvPr>
        </p:nvSpPr>
        <p:spPr/>
        <p:txBody>
          <a:bodyPr/>
          <a:lstStyle/>
          <a:p>
            <a:fld id="{38A8C386-B04F-4A6A-A9AD-966479F3B35D}" type="slidenum">
              <a:rPr lang="en-US" smtClean="0"/>
              <a:t>‹#›</a:t>
            </a:fld>
            <a:endParaRPr lang="en-US"/>
          </a:p>
        </p:txBody>
      </p:sp>
    </p:spTree>
    <p:extLst>
      <p:ext uri="{BB962C8B-B14F-4D97-AF65-F5344CB8AC3E}">
        <p14:creationId xmlns:p14="http://schemas.microsoft.com/office/powerpoint/2010/main" val="1787587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2FFF4F-5597-4F10-4C74-DF048ED190C2}"/>
              </a:ext>
            </a:extLst>
          </p:cNvPr>
          <p:cNvSpPr>
            <a:spLocks noGrp="1"/>
          </p:cNvSpPr>
          <p:nvPr>
            <p:ph type="dt" sz="half" idx="10"/>
          </p:nvPr>
        </p:nvSpPr>
        <p:spPr/>
        <p:txBody>
          <a:bodyPr/>
          <a:lstStyle/>
          <a:p>
            <a:fld id="{454F5BBE-B4F1-46D4-BB4A-1491D292E13C}" type="datetimeFigureOut">
              <a:rPr lang="en-US" smtClean="0"/>
              <a:t>10/26/2023</a:t>
            </a:fld>
            <a:endParaRPr lang="en-US"/>
          </a:p>
        </p:txBody>
      </p:sp>
      <p:sp>
        <p:nvSpPr>
          <p:cNvPr id="3" name="Footer Placeholder 2">
            <a:extLst>
              <a:ext uri="{FF2B5EF4-FFF2-40B4-BE49-F238E27FC236}">
                <a16:creationId xmlns:a16="http://schemas.microsoft.com/office/drawing/2014/main" id="{961E7919-0962-6D1D-D38F-60AAE2B006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24FC31-94AA-80F2-B959-7B568588F4C2}"/>
              </a:ext>
            </a:extLst>
          </p:cNvPr>
          <p:cNvSpPr>
            <a:spLocks noGrp="1"/>
          </p:cNvSpPr>
          <p:nvPr>
            <p:ph type="sldNum" sz="quarter" idx="12"/>
          </p:nvPr>
        </p:nvSpPr>
        <p:spPr/>
        <p:txBody>
          <a:bodyPr/>
          <a:lstStyle/>
          <a:p>
            <a:fld id="{38A8C386-B04F-4A6A-A9AD-966479F3B35D}" type="slidenum">
              <a:rPr lang="en-US" smtClean="0"/>
              <a:t>‹#›</a:t>
            </a:fld>
            <a:endParaRPr lang="en-US"/>
          </a:p>
        </p:txBody>
      </p:sp>
    </p:spTree>
    <p:extLst>
      <p:ext uri="{BB962C8B-B14F-4D97-AF65-F5344CB8AC3E}">
        <p14:creationId xmlns:p14="http://schemas.microsoft.com/office/powerpoint/2010/main" val="3420845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3DB04-8575-FCBA-F781-BEBF641530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FB16E5E-743C-DB07-A978-42AF387C98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C0C395-DA6C-8801-58BA-FDF8BD101E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1294B0-D943-B903-FD77-6DBE8F38AE54}"/>
              </a:ext>
            </a:extLst>
          </p:cNvPr>
          <p:cNvSpPr>
            <a:spLocks noGrp="1"/>
          </p:cNvSpPr>
          <p:nvPr>
            <p:ph type="dt" sz="half" idx="10"/>
          </p:nvPr>
        </p:nvSpPr>
        <p:spPr/>
        <p:txBody>
          <a:bodyPr/>
          <a:lstStyle/>
          <a:p>
            <a:fld id="{454F5BBE-B4F1-46D4-BB4A-1491D292E13C}" type="datetimeFigureOut">
              <a:rPr lang="en-US" smtClean="0"/>
              <a:t>10/26/2023</a:t>
            </a:fld>
            <a:endParaRPr lang="en-US"/>
          </a:p>
        </p:txBody>
      </p:sp>
      <p:sp>
        <p:nvSpPr>
          <p:cNvPr id="6" name="Footer Placeholder 5">
            <a:extLst>
              <a:ext uri="{FF2B5EF4-FFF2-40B4-BE49-F238E27FC236}">
                <a16:creationId xmlns:a16="http://schemas.microsoft.com/office/drawing/2014/main" id="{AEE44FC1-F2DA-1FC5-01FB-0EB58E8F3A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207CA6-85D8-A21E-F21B-73E924296053}"/>
              </a:ext>
            </a:extLst>
          </p:cNvPr>
          <p:cNvSpPr>
            <a:spLocks noGrp="1"/>
          </p:cNvSpPr>
          <p:nvPr>
            <p:ph type="sldNum" sz="quarter" idx="12"/>
          </p:nvPr>
        </p:nvSpPr>
        <p:spPr/>
        <p:txBody>
          <a:bodyPr/>
          <a:lstStyle/>
          <a:p>
            <a:fld id="{38A8C386-B04F-4A6A-A9AD-966479F3B35D}" type="slidenum">
              <a:rPr lang="en-US" smtClean="0"/>
              <a:t>‹#›</a:t>
            </a:fld>
            <a:endParaRPr lang="en-US"/>
          </a:p>
        </p:txBody>
      </p:sp>
    </p:spTree>
    <p:extLst>
      <p:ext uri="{BB962C8B-B14F-4D97-AF65-F5344CB8AC3E}">
        <p14:creationId xmlns:p14="http://schemas.microsoft.com/office/powerpoint/2010/main" val="15244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CE52D-49A6-6047-89FE-C911CE5211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CC8679D-BD6E-8AA1-9E4A-3EB644801C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7000A18-DA6B-0C29-0E9B-1D6200F03C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98B030-23C2-0E9D-97A6-BB1000C619EB}"/>
              </a:ext>
            </a:extLst>
          </p:cNvPr>
          <p:cNvSpPr>
            <a:spLocks noGrp="1"/>
          </p:cNvSpPr>
          <p:nvPr>
            <p:ph type="dt" sz="half" idx="10"/>
          </p:nvPr>
        </p:nvSpPr>
        <p:spPr/>
        <p:txBody>
          <a:bodyPr/>
          <a:lstStyle/>
          <a:p>
            <a:fld id="{454F5BBE-B4F1-46D4-BB4A-1491D292E13C}" type="datetimeFigureOut">
              <a:rPr lang="en-US" smtClean="0"/>
              <a:t>10/26/2023</a:t>
            </a:fld>
            <a:endParaRPr lang="en-US"/>
          </a:p>
        </p:txBody>
      </p:sp>
      <p:sp>
        <p:nvSpPr>
          <p:cNvPr id="6" name="Footer Placeholder 5">
            <a:extLst>
              <a:ext uri="{FF2B5EF4-FFF2-40B4-BE49-F238E27FC236}">
                <a16:creationId xmlns:a16="http://schemas.microsoft.com/office/drawing/2014/main" id="{00E38F6C-02C3-9A2E-9256-23D95F0FA9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2B47DA-43B1-0370-71C7-E1EDBAECF622}"/>
              </a:ext>
            </a:extLst>
          </p:cNvPr>
          <p:cNvSpPr>
            <a:spLocks noGrp="1"/>
          </p:cNvSpPr>
          <p:nvPr>
            <p:ph type="sldNum" sz="quarter" idx="12"/>
          </p:nvPr>
        </p:nvSpPr>
        <p:spPr/>
        <p:txBody>
          <a:bodyPr/>
          <a:lstStyle/>
          <a:p>
            <a:fld id="{38A8C386-B04F-4A6A-A9AD-966479F3B35D}" type="slidenum">
              <a:rPr lang="en-US" smtClean="0"/>
              <a:t>‹#›</a:t>
            </a:fld>
            <a:endParaRPr lang="en-US"/>
          </a:p>
        </p:txBody>
      </p:sp>
    </p:spTree>
    <p:extLst>
      <p:ext uri="{BB962C8B-B14F-4D97-AF65-F5344CB8AC3E}">
        <p14:creationId xmlns:p14="http://schemas.microsoft.com/office/powerpoint/2010/main" val="2367427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C527FC-D456-63F3-971D-C5C21F0D51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D58F58-E193-7F98-DDAC-5227AAA0F0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5F2E05-CABC-D19F-5813-CDE0D03F679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4F5BBE-B4F1-46D4-BB4A-1491D292E13C}" type="datetimeFigureOut">
              <a:rPr lang="en-US" smtClean="0"/>
              <a:t>10/26/2023</a:t>
            </a:fld>
            <a:endParaRPr lang="en-US"/>
          </a:p>
        </p:txBody>
      </p:sp>
      <p:sp>
        <p:nvSpPr>
          <p:cNvPr id="5" name="Footer Placeholder 4">
            <a:extLst>
              <a:ext uri="{FF2B5EF4-FFF2-40B4-BE49-F238E27FC236}">
                <a16:creationId xmlns:a16="http://schemas.microsoft.com/office/drawing/2014/main" id="{38C2C0C2-871D-1C12-6F33-D97BC5B377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180AF2D-180E-9C8E-B19A-CDC04732B0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A8C386-B04F-4A6A-A9AD-966479F3B35D}" type="slidenum">
              <a:rPr lang="en-US" smtClean="0"/>
              <a:t>‹#›</a:t>
            </a:fld>
            <a:endParaRPr lang="en-US"/>
          </a:p>
        </p:txBody>
      </p:sp>
    </p:spTree>
    <p:extLst>
      <p:ext uri="{BB962C8B-B14F-4D97-AF65-F5344CB8AC3E}">
        <p14:creationId xmlns:p14="http://schemas.microsoft.com/office/powerpoint/2010/main" val="32854160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E4008C3-9EEB-DA0A-3021-8A002445CDEB}"/>
              </a:ext>
            </a:extLst>
          </p:cNvPr>
          <p:cNvSpPr txBox="1"/>
          <p:nvPr/>
        </p:nvSpPr>
        <p:spPr>
          <a:xfrm>
            <a:off x="4838008" y="966787"/>
            <a:ext cx="6616030" cy="4924425"/>
          </a:xfrm>
          <a:prstGeom prst="rect">
            <a:avLst/>
          </a:prstGeom>
          <a:noFill/>
        </p:spPr>
        <p:txBody>
          <a:bodyPr wrap="square" rtlCol="0">
            <a:spAutoFit/>
          </a:bodyPr>
          <a:lstStyle/>
          <a:p>
            <a:pPr algn="ctr"/>
            <a:r>
              <a:rPr lang="en-US" sz="4400" b="1" i="0" dirty="0">
                <a:solidFill>
                  <a:srgbClr val="000000"/>
                </a:solidFill>
                <a:effectLst/>
                <a:latin typeface="Alex Brush" panose="02000400000000000000" pitchFamily="2" charset="0"/>
                <a:cs typeface="Arial" panose="020B0604020202020204" pitchFamily="34" charset="0"/>
              </a:rPr>
              <a:t>Welcome!</a:t>
            </a:r>
            <a:endParaRPr lang="en-US" sz="1200" b="1" i="0" dirty="0">
              <a:solidFill>
                <a:srgbClr val="000000"/>
              </a:solidFill>
              <a:effectLst/>
              <a:latin typeface="Alex Brush" panose="02000400000000000000" pitchFamily="2" charset="0"/>
              <a:cs typeface="Arial" panose="020B0604020202020204" pitchFamily="34" charset="0"/>
            </a:endParaRPr>
          </a:p>
          <a:p>
            <a:pPr algn="just"/>
            <a:r>
              <a:rPr lang="en-US" sz="1200" b="0" i="0" dirty="0">
                <a:solidFill>
                  <a:srgbClr val="000000"/>
                </a:solidFill>
                <a:effectLst/>
                <a:latin typeface="Arial" panose="020B0604020202020204" pitchFamily="34" charset="0"/>
                <a:cs typeface="Arial" panose="020B0604020202020204" pitchFamily="34" charset="0"/>
              </a:rPr>
              <a:t>FLTC was established during </a:t>
            </a:r>
            <a:r>
              <a:rPr lang="en-US" sz="1200" dirty="0">
                <a:solidFill>
                  <a:srgbClr val="000000"/>
                </a:solidFill>
                <a:latin typeface="Arial" panose="020B0604020202020204" pitchFamily="34" charset="0"/>
                <a:cs typeface="Arial" panose="020B0604020202020204" pitchFamily="34" charset="0"/>
              </a:rPr>
              <a:t>a T.A.S.K. Ministries’ apostolic territorial </a:t>
            </a:r>
            <a:r>
              <a:rPr lang="en-US" sz="1200" b="0" i="0" dirty="0">
                <a:solidFill>
                  <a:srgbClr val="000000"/>
                </a:solidFill>
                <a:effectLst/>
                <a:latin typeface="Arial" panose="020B0604020202020204" pitchFamily="34" charset="0"/>
                <a:cs typeface="Arial" panose="020B0604020202020204" pitchFamily="34" charset="0"/>
              </a:rPr>
              <a:t>insertion in Northern KY that expanded into an 18-month teaching assignment. This resulted in establishing a training center in 2018 purposed to equip the Body of Christ according to the purpose, call and destiny ordained by God.  </a:t>
            </a:r>
          </a:p>
          <a:p>
            <a:pPr algn="just"/>
            <a:endParaRPr lang="en-US" sz="600" dirty="0">
              <a:solidFill>
                <a:srgbClr val="000000"/>
              </a:solidFill>
              <a:latin typeface="Arial" panose="020B0604020202020204" pitchFamily="34" charset="0"/>
              <a:cs typeface="Arial" panose="020B0604020202020204" pitchFamily="34" charset="0"/>
            </a:endParaRPr>
          </a:p>
          <a:p>
            <a:pPr algn="just"/>
            <a:r>
              <a:rPr lang="en-US" sz="1200" dirty="0">
                <a:solidFill>
                  <a:srgbClr val="000000"/>
                </a:solidFill>
                <a:latin typeface="Arial" panose="020B0604020202020204" pitchFamily="34" charset="0"/>
                <a:cs typeface="Arial" panose="020B0604020202020204" pitchFamily="34" charset="0"/>
              </a:rPr>
              <a:t>Let’s be clear! The focus of Fivefold Leadership Training Center has been to bring teaching and training to ALL who understand the need for becoming the most effective apostle, prophet, evangelist, pastor or teacher, leader, intercessor, psalmist, and a believer who is seeking personal spiritual growth or discipleship!   </a:t>
            </a:r>
          </a:p>
          <a:p>
            <a:pPr algn="just"/>
            <a:endParaRPr lang="en-US" sz="1200" dirty="0">
              <a:solidFill>
                <a:srgbClr val="000000"/>
              </a:solidFill>
              <a:latin typeface="Arial" panose="020B0604020202020204" pitchFamily="34" charset="0"/>
              <a:cs typeface="Arial" panose="020B0604020202020204" pitchFamily="34" charset="0"/>
            </a:endParaRPr>
          </a:p>
          <a:p>
            <a:pPr algn="just"/>
            <a:r>
              <a:rPr lang="en-US" sz="1200" dirty="0">
                <a:solidFill>
                  <a:srgbClr val="000000"/>
                </a:solidFill>
                <a:latin typeface="Arial" panose="020B0604020202020204" pitchFamily="34" charset="0"/>
                <a:cs typeface="Arial" panose="020B0604020202020204" pitchFamily="34" charset="0"/>
              </a:rPr>
              <a:t>To guarantee affordability for its students, FLTC curriculums are designed for optimum learning from the novice level to the advanced student levels without being an accredited Bible School. Instructors are local and extend to Illinois, Florida, and Kentucky, </a:t>
            </a:r>
          </a:p>
          <a:p>
            <a:pPr algn="just"/>
            <a:endParaRPr lang="en-US" sz="1200" dirty="0">
              <a:solidFill>
                <a:srgbClr val="000000"/>
              </a:solidFill>
              <a:latin typeface="Arial" panose="020B0604020202020204" pitchFamily="34" charset="0"/>
              <a:cs typeface="Arial" panose="020B0604020202020204" pitchFamily="34" charset="0"/>
            </a:endParaRPr>
          </a:p>
          <a:p>
            <a:pPr algn="just"/>
            <a:r>
              <a:rPr lang="en-US" sz="1200" dirty="0">
                <a:solidFill>
                  <a:srgbClr val="000000"/>
                </a:solidFill>
                <a:latin typeface="Arial" panose="020B0604020202020204" pitchFamily="34" charset="0"/>
                <a:cs typeface="Arial" panose="020B0604020202020204" pitchFamily="34" charset="0"/>
              </a:rPr>
              <a:t>T</a:t>
            </a:r>
            <a:r>
              <a:rPr lang="en-US" sz="1200" b="0" i="0" dirty="0">
                <a:solidFill>
                  <a:srgbClr val="000000"/>
                </a:solidFill>
                <a:effectLst/>
                <a:latin typeface="Arial" panose="020B0604020202020204" pitchFamily="34" charset="0"/>
                <a:cs typeface="Arial" panose="020B0604020202020204" pitchFamily="34" charset="0"/>
              </a:rPr>
              <a:t>here is a class for everyone, so scroll down and choose something new to learn!  Set up a personal login, register with your credit card 24/7... any time when it’s convenient for you, download the materials, watch for your confirmation email and Zoom invitation, calendar your class and prepare to receive biblically-supported teaching, training </a:t>
            </a:r>
            <a:r>
              <a:rPr lang="en-US" sz="1200" dirty="0">
                <a:solidFill>
                  <a:srgbClr val="000000"/>
                </a:solidFill>
                <a:latin typeface="Arial" panose="020B0604020202020204" pitchFamily="34" charset="0"/>
                <a:cs typeface="Arial" panose="020B0604020202020204" pitchFamily="34" charset="0"/>
              </a:rPr>
              <a:t>and equipping</a:t>
            </a:r>
            <a:r>
              <a:rPr lang="en-US" sz="1200" b="0" i="0" dirty="0">
                <a:solidFill>
                  <a:srgbClr val="000000"/>
                </a:solidFill>
                <a:effectLst/>
                <a:latin typeface="Arial" panose="020B0604020202020204" pitchFamily="34" charset="0"/>
                <a:cs typeface="Arial" panose="020B0604020202020204" pitchFamily="34" charset="0"/>
              </a:rPr>
              <a:t>!   </a:t>
            </a:r>
          </a:p>
          <a:p>
            <a:pPr algn="just"/>
            <a:endParaRPr lang="en-US" sz="1200" dirty="0">
              <a:solidFill>
                <a:srgbClr val="000000"/>
              </a:solidFill>
              <a:latin typeface="Arial" panose="020B0604020202020204" pitchFamily="34" charset="0"/>
              <a:cs typeface="Arial" panose="020B0604020202020204" pitchFamily="34" charset="0"/>
            </a:endParaRPr>
          </a:p>
          <a:p>
            <a:pPr algn="just"/>
            <a:r>
              <a:rPr lang="en-US" sz="1200" b="0" i="0" dirty="0">
                <a:solidFill>
                  <a:srgbClr val="000000"/>
                </a:solidFill>
                <a:effectLst/>
                <a:latin typeface="Arial" panose="020B0604020202020204" pitchFamily="34" charset="0"/>
                <a:cs typeface="Arial" panose="020B0604020202020204" pitchFamily="34" charset="0"/>
              </a:rPr>
              <a:t>As an added benefit, a discount will be applied when registering for two classes or more and  automatically calculated at checkout.  Just insert </a:t>
            </a:r>
            <a:r>
              <a:rPr lang="en-US" sz="1200" b="1" i="1" dirty="0">
                <a:solidFill>
                  <a:srgbClr val="000000"/>
                </a:solidFill>
                <a:effectLst/>
                <a:latin typeface="Arial" panose="020B0604020202020204" pitchFamily="34" charset="0"/>
                <a:cs typeface="Arial" panose="020B0604020202020204" pitchFamily="34" charset="0"/>
              </a:rPr>
              <a:t>CLASS2</a:t>
            </a:r>
            <a:r>
              <a:rPr lang="en-US" sz="1200" b="0" i="0" dirty="0">
                <a:solidFill>
                  <a:srgbClr val="000000"/>
                </a:solidFill>
                <a:effectLst/>
                <a:latin typeface="Arial" panose="020B0604020202020204" pitchFamily="34" charset="0"/>
                <a:cs typeface="Arial" panose="020B0604020202020204" pitchFamily="34" charset="0"/>
              </a:rPr>
              <a:t>.  </a:t>
            </a:r>
          </a:p>
          <a:p>
            <a:pPr algn="just"/>
            <a:endParaRPr lang="en-US" sz="1200" dirty="0">
              <a:solidFill>
                <a:srgbClr val="000000"/>
              </a:solidFill>
              <a:latin typeface="Arial" panose="020B0604020202020204" pitchFamily="34" charset="0"/>
              <a:cs typeface="Arial" panose="020B0604020202020204" pitchFamily="34" charset="0"/>
            </a:endParaRPr>
          </a:p>
          <a:p>
            <a:pPr algn="just"/>
            <a:r>
              <a:rPr lang="en-US" sz="1200" dirty="0">
                <a:solidFill>
                  <a:srgbClr val="000000"/>
                </a:solidFill>
                <a:latin typeface="Arial" panose="020B0604020202020204" pitchFamily="34" charset="0"/>
                <a:cs typeface="Arial" panose="020B0604020202020204" pitchFamily="34" charset="0"/>
              </a:rPr>
              <a:t>FLTC looks forward to being a part of preparing you for your purpose, call and destiny! </a:t>
            </a:r>
            <a:endParaRPr lang="en-US" sz="1200" dirty="0">
              <a:latin typeface="Arial" panose="020B0604020202020204" pitchFamily="34" charset="0"/>
              <a:cs typeface="Arial" panose="020B0604020202020204" pitchFamily="34" charset="0"/>
            </a:endParaRPr>
          </a:p>
        </p:txBody>
      </p:sp>
      <p:pic>
        <p:nvPicPr>
          <p:cNvPr id="9" name="Picture 8" descr="A lion with wings and a globe&#10;&#10;Description automatically generated">
            <a:extLst>
              <a:ext uri="{FF2B5EF4-FFF2-40B4-BE49-F238E27FC236}">
                <a16:creationId xmlns:a16="http://schemas.microsoft.com/office/drawing/2014/main" id="{502A56F1-7B5F-8285-6506-F957E7EDE8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370" y="2069698"/>
            <a:ext cx="4603638" cy="2718602"/>
          </a:xfrm>
          <a:prstGeom prst="rect">
            <a:avLst/>
          </a:prstGeom>
        </p:spPr>
      </p:pic>
    </p:spTree>
    <p:extLst>
      <p:ext uri="{BB962C8B-B14F-4D97-AF65-F5344CB8AC3E}">
        <p14:creationId xmlns:p14="http://schemas.microsoft.com/office/powerpoint/2010/main" val="17059687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hand with writing on it&#10;&#10;Description automatically generated">
            <a:extLst>
              <a:ext uri="{FF2B5EF4-FFF2-40B4-BE49-F238E27FC236}">
                <a16:creationId xmlns:a16="http://schemas.microsoft.com/office/drawing/2014/main" id="{F5464CA2-5BF3-768A-EEC9-73E2D426B8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82704" y="898504"/>
            <a:ext cx="4626591" cy="2733796"/>
          </a:xfrm>
          <a:prstGeom prst="rect">
            <a:avLst/>
          </a:prstGeom>
        </p:spPr>
      </p:pic>
      <p:sp>
        <p:nvSpPr>
          <p:cNvPr id="7" name="TextBox 6">
            <a:extLst>
              <a:ext uri="{FF2B5EF4-FFF2-40B4-BE49-F238E27FC236}">
                <a16:creationId xmlns:a16="http://schemas.microsoft.com/office/drawing/2014/main" id="{779EED93-9EE4-F820-91C2-888DF77E15E8}"/>
              </a:ext>
            </a:extLst>
          </p:cNvPr>
          <p:cNvSpPr txBox="1"/>
          <p:nvPr/>
        </p:nvSpPr>
        <p:spPr>
          <a:xfrm>
            <a:off x="3923130" y="375284"/>
            <a:ext cx="4626591" cy="523220"/>
          </a:xfrm>
          <a:prstGeom prst="rect">
            <a:avLst/>
          </a:prstGeom>
          <a:noFill/>
        </p:spPr>
        <p:txBody>
          <a:bodyPr wrap="square" rtlCol="0">
            <a:spAutoFit/>
          </a:bodyPr>
          <a:lstStyle/>
          <a:p>
            <a:pPr algn="ctr"/>
            <a:r>
              <a:rPr lang="en-US" sz="2800" b="1" dirty="0"/>
              <a:t>BROWSE CLASS CATEGORIES</a:t>
            </a:r>
          </a:p>
        </p:txBody>
      </p:sp>
      <p:graphicFrame>
        <p:nvGraphicFramePr>
          <p:cNvPr id="13" name="Table 12">
            <a:extLst>
              <a:ext uri="{FF2B5EF4-FFF2-40B4-BE49-F238E27FC236}">
                <a16:creationId xmlns:a16="http://schemas.microsoft.com/office/drawing/2014/main" id="{60875B7C-627A-40D3-A965-86E049D41558}"/>
              </a:ext>
            </a:extLst>
          </p:cNvPr>
          <p:cNvGraphicFramePr>
            <a:graphicFrameLocks noGrp="1"/>
          </p:cNvGraphicFramePr>
          <p:nvPr>
            <p:extLst>
              <p:ext uri="{D42A27DB-BD31-4B8C-83A1-F6EECF244321}">
                <p14:modId xmlns:p14="http://schemas.microsoft.com/office/powerpoint/2010/main" val="4268798054"/>
              </p:ext>
            </p:extLst>
          </p:nvPr>
        </p:nvGraphicFramePr>
        <p:xfrm>
          <a:off x="3923131" y="4231401"/>
          <a:ext cx="4626591" cy="1728095"/>
        </p:xfrm>
        <a:graphic>
          <a:graphicData uri="http://schemas.openxmlformats.org/drawingml/2006/table">
            <a:tbl>
              <a:tblPr firstRow="1" firstCol="1" bandRow="1"/>
              <a:tblGrid>
                <a:gridCol w="4626591">
                  <a:extLst>
                    <a:ext uri="{9D8B030D-6E8A-4147-A177-3AD203B41FA5}">
                      <a16:colId xmlns:a16="http://schemas.microsoft.com/office/drawing/2014/main" val="2807923267"/>
                    </a:ext>
                  </a:extLst>
                </a:gridCol>
              </a:tblGrid>
              <a:tr h="358680">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INTRODUCTION TO FIVEFOLD MINISTRY</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78206745"/>
                  </a:ext>
                </a:extLst>
              </a:tr>
              <a:tr h="454071">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APOSTLE</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2889084"/>
                  </a:ext>
                </a:extLst>
              </a:tr>
              <a:tr h="454071">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PROPHET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93884260"/>
                  </a:ext>
                </a:extLst>
              </a:tr>
              <a:tr h="461273">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EVANGELIST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56458933"/>
                  </a:ext>
                </a:extLst>
              </a:tr>
            </a:tbl>
          </a:graphicData>
        </a:graphic>
      </p:graphicFrame>
      <p:graphicFrame>
        <p:nvGraphicFramePr>
          <p:cNvPr id="14" name="Table 13">
            <a:extLst>
              <a:ext uri="{FF2B5EF4-FFF2-40B4-BE49-F238E27FC236}">
                <a16:creationId xmlns:a16="http://schemas.microsoft.com/office/drawing/2014/main" id="{BECE43FD-B154-AF28-A6F8-F284CDB5D23E}"/>
              </a:ext>
            </a:extLst>
          </p:cNvPr>
          <p:cNvGraphicFramePr>
            <a:graphicFrameLocks noGrp="1"/>
          </p:cNvGraphicFramePr>
          <p:nvPr>
            <p:extLst>
              <p:ext uri="{D42A27DB-BD31-4B8C-83A1-F6EECF244321}">
                <p14:modId xmlns:p14="http://schemas.microsoft.com/office/powerpoint/2010/main" val="1140175344"/>
              </p:ext>
            </p:extLst>
          </p:nvPr>
        </p:nvGraphicFramePr>
        <p:xfrm>
          <a:off x="319602" y="3790388"/>
          <a:ext cx="3463102" cy="2023021"/>
        </p:xfrm>
        <a:graphic>
          <a:graphicData uri="http://schemas.openxmlformats.org/drawingml/2006/table">
            <a:tbl>
              <a:tblPr firstRow="1" firstCol="1" bandRow="1"/>
              <a:tblGrid>
                <a:gridCol w="3463102">
                  <a:extLst>
                    <a:ext uri="{9D8B030D-6E8A-4147-A177-3AD203B41FA5}">
                      <a16:colId xmlns:a16="http://schemas.microsoft.com/office/drawing/2014/main" val="2807923267"/>
                    </a:ext>
                  </a:extLst>
                </a:gridCol>
              </a:tblGrid>
              <a:tr h="464424">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PASTOR/TEACHER</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9563555"/>
                  </a:ext>
                </a:extLst>
              </a:tr>
              <a:tr h="464424">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FAITH &amp; KINGDOM</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69913922"/>
                  </a:ext>
                </a:extLst>
              </a:tr>
              <a:tr h="619584">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OLD TESTAMENT STUDIES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33221692"/>
                  </a:ext>
                </a:extLst>
              </a:tr>
              <a:tr h="474589">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RECOVERY </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31426828"/>
                  </a:ext>
                </a:extLst>
              </a:tr>
            </a:tbl>
          </a:graphicData>
        </a:graphic>
      </p:graphicFrame>
      <p:graphicFrame>
        <p:nvGraphicFramePr>
          <p:cNvPr id="15" name="Table 14">
            <a:extLst>
              <a:ext uri="{FF2B5EF4-FFF2-40B4-BE49-F238E27FC236}">
                <a16:creationId xmlns:a16="http://schemas.microsoft.com/office/drawing/2014/main" id="{F3A160C9-1347-07D9-77B4-06DFDC6186E3}"/>
              </a:ext>
            </a:extLst>
          </p:cNvPr>
          <p:cNvGraphicFramePr>
            <a:graphicFrameLocks noGrp="1"/>
          </p:cNvGraphicFramePr>
          <p:nvPr>
            <p:extLst>
              <p:ext uri="{D42A27DB-BD31-4B8C-83A1-F6EECF244321}">
                <p14:modId xmlns:p14="http://schemas.microsoft.com/office/powerpoint/2010/main" val="1109171815"/>
              </p:ext>
            </p:extLst>
          </p:nvPr>
        </p:nvGraphicFramePr>
        <p:xfrm>
          <a:off x="8690148" y="3790387"/>
          <a:ext cx="3211698" cy="2023022"/>
        </p:xfrm>
        <a:graphic>
          <a:graphicData uri="http://schemas.openxmlformats.org/drawingml/2006/table">
            <a:tbl>
              <a:tblPr firstRow="1" firstCol="1" bandRow="1"/>
              <a:tblGrid>
                <a:gridCol w="3211698">
                  <a:extLst>
                    <a:ext uri="{9D8B030D-6E8A-4147-A177-3AD203B41FA5}">
                      <a16:colId xmlns:a16="http://schemas.microsoft.com/office/drawing/2014/main" val="2807923267"/>
                    </a:ext>
                  </a:extLst>
                </a:gridCol>
              </a:tblGrid>
              <a:tr h="404420">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LEADERSHIP</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33916841"/>
                  </a:ext>
                </a:extLst>
              </a:tr>
              <a:tr h="539534">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SPIRITUAL WARFARE 1 &amp; 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05967971"/>
                  </a:ext>
                </a:extLst>
              </a:tr>
              <a:tr h="539534">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CHURCH ORGANIZATION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04865135"/>
                  </a:ext>
                </a:extLst>
              </a:tr>
              <a:tr h="539534">
                <a:tc>
                  <a:txBody>
                    <a:bodyPr/>
                    <a:lstStyle/>
                    <a:p>
                      <a:pPr marL="0" marR="0" lvl="0" indent="0" algn="ctr">
                        <a:spcBef>
                          <a:spcPts val="500"/>
                        </a:spcBef>
                        <a:spcAft>
                          <a:spcPts val="500"/>
                        </a:spcAft>
                        <a:buFont typeface="+mj-lt"/>
                        <a:buNone/>
                      </a:pPr>
                      <a:r>
                        <a:rPr lang="en-US" sz="1600" b="1" dirty="0">
                          <a:effectLst/>
                          <a:latin typeface="Arial" panose="020B0604020202020204" pitchFamily="34" charset="0"/>
                          <a:ea typeface="Calibri" panose="020F0502020204030204" pitchFamily="34" charset="0"/>
                          <a:cs typeface="Arial" panose="020B0604020202020204" pitchFamily="34" charset="0"/>
                        </a:rPr>
                        <a:t>WEBINAR COACHING SERIES</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32843009"/>
                  </a:ext>
                </a:extLst>
              </a:tr>
            </a:tbl>
          </a:graphicData>
        </a:graphic>
      </p:graphicFrame>
    </p:spTree>
    <p:extLst>
      <p:ext uri="{BB962C8B-B14F-4D97-AF65-F5344CB8AC3E}">
        <p14:creationId xmlns:p14="http://schemas.microsoft.com/office/powerpoint/2010/main" val="2548911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79EED93-9EE4-F820-91C2-888DF77E15E8}"/>
              </a:ext>
            </a:extLst>
          </p:cNvPr>
          <p:cNvSpPr txBox="1"/>
          <p:nvPr/>
        </p:nvSpPr>
        <p:spPr>
          <a:xfrm>
            <a:off x="3782704" y="300796"/>
            <a:ext cx="4626591" cy="523220"/>
          </a:xfrm>
          <a:prstGeom prst="rect">
            <a:avLst/>
          </a:prstGeom>
          <a:noFill/>
        </p:spPr>
        <p:txBody>
          <a:bodyPr wrap="square" rtlCol="0">
            <a:spAutoFit/>
          </a:bodyPr>
          <a:lstStyle/>
          <a:p>
            <a:pPr algn="ctr"/>
            <a:r>
              <a:rPr lang="en-US" sz="2800" b="1" dirty="0">
                <a:latin typeface="Arial" panose="020B0604020202020204" pitchFamily="34" charset="0"/>
                <a:cs typeface="Arial" panose="020B0604020202020204" pitchFamily="34" charset="0"/>
              </a:rPr>
              <a:t>BROWSE ALL CLASSES</a:t>
            </a:r>
          </a:p>
        </p:txBody>
      </p:sp>
      <p:graphicFrame>
        <p:nvGraphicFramePr>
          <p:cNvPr id="10" name="Table 9">
            <a:extLst>
              <a:ext uri="{FF2B5EF4-FFF2-40B4-BE49-F238E27FC236}">
                <a16:creationId xmlns:a16="http://schemas.microsoft.com/office/drawing/2014/main" id="{610204A3-9EE1-E05C-D89D-69561F16FFA6}"/>
              </a:ext>
            </a:extLst>
          </p:cNvPr>
          <p:cNvGraphicFramePr>
            <a:graphicFrameLocks noGrp="1"/>
          </p:cNvGraphicFramePr>
          <p:nvPr>
            <p:extLst>
              <p:ext uri="{D42A27DB-BD31-4B8C-83A1-F6EECF244321}">
                <p14:modId xmlns:p14="http://schemas.microsoft.com/office/powerpoint/2010/main" val="418494862"/>
              </p:ext>
            </p:extLst>
          </p:nvPr>
        </p:nvGraphicFramePr>
        <p:xfrm>
          <a:off x="412628" y="1031616"/>
          <a:ext cx="3020383" cy="1003336"/>
        </p:xfrm>
        <a:graphic>
          <a:graphicData uri="http://schemas.openxmlformats.org/drawingml/2006/table">
            <a:tbl>
              <a:tblPr firstRow="1" firstCol="1" bandRow="1"/>
              <a:tblGrid>
                <a:gridCol w="3020383">
                  <a:extLst>
                    <a:ext uri="{9D8B030D-6E8A-4147-A177-3AD203B41FA5}">
                      <a16:colId xmlns:a16="http://schemas.microsoft.com/office/drawing/2014/main" val="2807923267"/>
                    </a:ext>
                  </a:extLst>
                </a:gridCol>
              </a:tblGrid>
              <a:tr h="253534">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Times New Roman" panose="02020603050405020304" pitchFamily="18" charset="0"/>
                        </a:rPr>
                        <a:t>INTRODUCTION TO FIVEFOLD MINISTRY</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78206745"/>
                  </a:ext>
                </a:extLst>
              </a:tr>
              <a:tr h="253534">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What is the Ascension Fivefold Ministry</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1743775"/>
                  </a:ext>
                </a:extLst>
              </a:tr>
              <a:tr h="253534">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Apostolic vs. Ascension Fivefold</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63230512"/>
                  </a:ext>
                </a:extLst>
              </a:tr>
              <a:tr h="242734">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Where Do You Fit?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27491373"/>
                  </a:ext>
                </a:extLst>
              </a:tr>
            </a:tbl>
          </a:graphicData>
        </a:graphic>
      </p:graphicFrame>
      <p:graphicFrame>
        <p:nvGraphicFramePr>
          <p:cNvPr id="12" name="Table 11">
            <a:extLst>
              <a:ext uri="{FF2B5EF4-FFF2-40B4-BE49-F238E27FC236}">
                <a16:creationId xmlns:a16="http://schemas.microsoft.com/office/drawing/2014/main" id="{9DC52DB8-5655-1DEA-B93B-641A6F51B4E0}"/>
              </a:ext>
            </a:extLst>
          </p:cNvPr>
          <p:cNvGraphicFramePr>
            <a:graphicFrameLocks noGrp="1"/>
          </p:cNvGraphicFramePr>
          <p:nvPr>
            <p:extLst>
              <p:ext uri="{D42A27DB-BD31-4B8C-83A1-F6EECF244321}">
                <p14:modId xmlns:p14="http://schemas.microsoft.com/office/powerpoint/2010/main" val="3199648151"/>
              </p:ext>
            </p:extLst>
          </p:nvPr>
        </p:nvGraphicFramePr>
        <p:xfrm>
          <a:off x="413870" y="2158800"/>
          <a:ext cx="3001723" cy="1290254"/>
        </p:xfrm>
        <a:graphic>
          <a:graphicData uri="http://schemas.openxmlformats.org/drawingml/2006/table">
            <a:tbl>
              <a:tblPr firstRow="1" firstCol="1" bandRow="1"/>
              <a:tblGrid>
                <a:gridCol w="3001723">
                  <a:extLst>
                    <a:ext uri="{9D8B030D-6E8A-4147-A177-3AD203B41FA5}">
                      <a16:colId xmlns:a16="http://schemas.microsoft.com/office/drawing/2014/main" val="557695583"/>
                    </a:ext>
                  </a:extLst>
                </a:gridCol>
              </a:tblGrid>
              <a:tr h="217163">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Times New Roman" panose="02020603050405020304" pitchFamily="18" charset="0"/>
                        </a:rPr>
                        <a:t>APOSTLE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56486470"/>
                  </a:ext>
                </a:extLst>
              </a:tr>
              <a:tr h="217163">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Introduction to the Apostle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8480444"/>
                  </a:ext>
                </a:extLst>
              </a:tr>
              <a:tr h="217163">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Moving into the Apostolic</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88866811"/>
                  </a:ext>
                </a:extLst>
              </a:tr>
              <a:tr h="204439">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Walking in the Apostleship</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15241975"/>
                  </a:ext>
                </a:extLst>
              </a:tr>
              <a:tr h="217163">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Apostle and Prophet Covenant</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56346046"/>
                  </a:ext>
                </a:extLst>
              </a:tr>
              <a:tr h="217163">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Office of the Apostle</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8367597"/>
                  </a:ext>
                </a:extLst>
              </a:tr>
            </a:tbl>
          </a:graphicData>
        </a:graphic>
      </p:graphicFrame>
      <p:graphicFrame>
        <p:nvGraphicFramePr>
          <p:cNvPr id="8" name="Table 7">
            <a:extLst>
              <a:ext uri="{FF2B5EF4-FFF2-40B4-BE49-F238E27FC236}">
                <a16:creationId xmlns:a16="http://schemas.microsoft.com/office/drawing/2014/main" id="{6FE012CE-3BAA-69F1-DEFF-89E4C728183C}"/>
              </a:ext>
            </a:extLst>
          </p:cNvPr>
          <p:cNvGraphicFramePr>
            <a:graphicFrameLocks noGrp="1"/>
          </p:cNvGraphicFramePr>
          <p:nvPr>
            <p:extLst>
              <p:ext uri="{D42A27DB-BD31-4B8C-83A1-F6EECF244321}">
                <p14:modId xmlns:p14="http://schemas.microsoft.com/office/powerpoint/2010/main" val="3633435356"/>
              </p:ext>
            </p:extLst>
          </p:nvPr>
        </p:nvGraphicFramePr>
        <p:xfrm>
          <a:off x="412628" y="3538424"/>
          <a:ext cx="3020383" cy="1654350"/>
        </p:xfrm>
        <a:graphic>
          <a:graphicData uri="http://schemas.openxmlformats.org/drawingml/2006/table">
            <a:tbl>
              <a:tblPr firstRow="1" firstCol="1" bandRow="1"/>
              <a:tblGrid>
                <a:gridCol w="3020383">
                  <a:extLst>
                    <a:ext uri="{9D8B030D-6E8A-4147-A177-3AD203B41FA5}">
                      <a16:colId xmlns:a16="http://schemas.microsoft.com/office/drawing/2014/main" val="101625131"/>
                    </a:ext>
                  </a:extLst>
                </a:gridCol>
              </a:tblGrid>
              <a:tr h="290772">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Arial" panose="020B0604020202020204" pitchFamily="34" charset="0"/>
                        </a:rPr>
                        <a:t>PROPHET</a:t>
                      </a:r>
                      <a:endParaRPr lang="en-US" sz="11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64526101"/>
                  </a:ext>
                </a:extLst>
              </a:tr>
              <a:tr h="227263">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Introduction to the Prophet</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471652"/>
                  </a:ext>
                </a:extLst>
              </a:tr>
              <a:tr h="227263">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Prophetic Protocol and Order</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39665137"/>
                  </a:ext>
                </a:extLst>
              </a:tr>
              <a:tr h="227263">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The Function of the Prophet</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93038337"/>
                  </a:ext>
                </a:extLst>
              </a:tr>
              <a:tr h="227263">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Identifying the True Prophet</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621345921"/>
                  </a:ext>
                </a:extLst>
              </a:tr>
              <a:tr h="227263">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Types of Prophets and Their Assignments</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05634380"/>
                  </a:ext>
                </a:extLst>
              </a:tr>
              <a:tr h="227263">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Office of the Prophet</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07899537"/>
                  </a:ext>
                </a:extLst>
              </a:tr>
            </a:tbl>
          </a:graphicData>
        </a:graphic>
      </p:graphicFrame>
      <p:graphicFrame>
        <p:nvGraphicFramePr>
          <p:cNvPr id="11" name="Table 10">
            <a:extLst>
              <a:ext uri="{FF2B5EF4-FFF2-40B4-BE49-F238E27FC236}">
                <a16:creationId xmlns:a16="http://schemas.microsoft.com/office/drawing/2014/main" id="{D1DEE4BA-66ED-9C40-058C-EA5B21A1CFEB}"/>
              </a:ext>
            </a:extLst>
          </p:cNvPr>
          <p:cNvGraphicFramePr>
            <a:graphicFrameLocks noGrp="1"/>
          </p:cNvGraphicFramePr>
          <p:nvPr>
            <p:extLst>
              <p:ext uri="{D42A27DB-BD31-4B8C-83A1-F6EECF244321}">
                <p14:modId xmlns:p14="http://schemas.microsoft.com/office/powerpoint/2010/main" val="1067476380"/>
              </p:ext>
            </p:extLst>
          </p:nvPr>
        </p:nvGraphicFramePr>
        <p:xfrm>
          <a:off x="433014" y="5282144"/>
          <a:ext cx="3020384" cy="1216746"/>
        </p:xfrm>
        <a:graphic>
          <a:graphicData uri="http://schemas.openxmlformats.org/drawingml/2006/table">
            <a:tbl>
              <a:tblPr firstRow="1" firstCol="1" bandRow="1"/>
              <a:tblGrid>
                <a:gridCol w="3020384">
                  <a:extLst>
                    <a:ext uri="{9D8B030D-6E8A-4147-A177-3AD203B41FA5}">
                      <a16:colId xmlns:a16="http://schemas.microsoft.com/office/drawing/2014/main" val="2937178024"/>
                    </a:ext>
                  </a:extLst>
                </a:gridCol>
              </a:tblGrid>
              <a:tr h="202791">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Times New Roman" panose="02020603050405020304" pitchFamily="18" charset="0"/>
                        </a:rPr>
                        <a:t>EVANGELIST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54035737"/>
                  </a:ext>
                </a:extLst>
              </a:tr>
              <a:tr h="202791">
                <a:tc>
                  <a:txBody>
                    <a:bodyPr/>
                    <a:lstStyle/>
                    <a:p>
                      <a:pPr marL="274320"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Introduction to the Evangelist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1266129"/>
                  </a:ext>
                </a:extLst>
              </a:tr>
              <a:tr h="202791">
                <a:tc>
                  <a:txBody>
                    <a:bodyPr/>
                    <a:lstStyle/>
                    <a:p>
                      <a:pPr marL="274320"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The Function of the Evangelist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42704886"/>
                  </a:ext>
                </a:extLst>
              </a:tr>
              <a:tr h="202791">
                <a:tc>
                  <a:txBody>
                    <a:bodyPr/>
                    <a:lstStyle/>
                    <a:p>
                      <a:pPr marL="274320"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Evangelist or Pastor?</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06827833"/>
                  </a:ext>
                </a:extLst>
              </a:tr>
              <a:tr h="202791">
                <a:tc>
                  <a:txBody>
                    <a:bodyPr/>
                    <a:lstStyle/>
                    <a:p>
                      <a:pPr marL="274320"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The Evangelist and Spiritual Warfare</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42014707"/>
                  </a:ext>
                </a:extLst>
              </a:tr>
              <a:tr h="202791">
                <a:tc>
                  <a:txBody>
                    <a:bodyPr/>
                    <a:lstStyle/>
                    <a:p>
                      <a:pPr marL="274320"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Office of the Evangelist</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04401716"/>
                  </a:ext>
                </a:extLst>
              </a:tr>
            </a:tbl>
          </a:graphicData>
        </a:graphic>
      </p:graphicFrame>
      <p:graphicFrame>
        <p:nvGraphicFramePr>
          <p:cNvPr id="14" name="Table 13">
            <a:extLst>
              <a:ext uri="{FF2B5EF4-FFF2-40B4-BE49-F238E27FC236}">
                <a16:creationId xmlns:a16="http://schemas.microsoft.com/office/drawing/2014/main" id="{999B23F3-6991-FCAB-B413-93F82A0C5EBC}"/>
              </a:ext>
            </a:extLst>
          </p:cNvPr>
          <p:cNvGraphicFramePr>
            <a:graphicFrameLocks noGrp="1"/>
          </p:cNvGraphicFramePr>
          <p:nvPr>
            <p:extLst>
              <p:ext uri="{D42A27DB-BD31-4B8C-83A1-F6EECF244321}">
                <p14:modId xmlns:p14="http://schemas.microsoft.com/office/powerpoint/2010/main" val="3734007598"/>
              </p:ext>
            </p:extLst>
          </p:nvPr>
        </p:nvGraphicFramePr>
        <p:xfrm>
          <a:off x="3595952" y="1040830"/>
          <a:ext cx="2675591" cy="1750015"/>
        </p:xfrm>
        <a:graphic>
          <a:graphicData uri="http://schemas.openxmlformats.org/drawingml/2006/table">
            <a:tbl>
              <a:tblPr firstRow="1" firstCol="1" bandRow="1"/>
              <a:tblGrid>
                <a:gridCol w="2675591">
                  <a:extLst>
                    <a:ext uri="{9D8B030D-6E8A-4147-A177-3AD203B41FA5}">
                      <a16:colId xmlns:a16="http://schemas.microsoft.com/office/drawing/2014/main" val="3123869673"/>
                    </a:ext>
                  </a:extLst>
                </a:gridCol>
              </a:tblGrid>
              <a:tr h="223357">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Times New Roman" panose="02020603050405020304" pitchFamily="18" charset="0"/>
                        </a:rPr>
                        <a:t>PASTOR/TEACHER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21147511"/>
                  </a:ext>
                </a:extLst>
              </a:tr>
              <a:tr h="223357">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Introduction to the Pastor/Teacher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72013817"/>
                  </a:ext>
                </a:extLst>
              </a:tr>
              <a:tr h="256515">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The Function of the Pastor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692285"/>
                  </a:ext>
                </a:extLst>
              </a:tr>
              <a:tr h="239936">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Preparing to Pastor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42896523"/>
                  </a:ext>
                </a:extLst>
              </a:tr>
              <a:tr h="268950">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Office of the Pastor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00176145"/>
                  </a:ext>
                </a:extLst>
              </a:tr>
              <a:tr h="268950">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Pastor Shift to Prophet</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499215"/>
                  </a:ext>
                </a:extLst>
              </a:tr>
              <a:tr h="268950">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Pastor Shift to Apostle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98142207"/>
                  </a:ext>
                </a:extLst>
              </a:tr>
            </a:tbl>
          </a:graphicData>
        </a:graphic>
      </p:graphicFrame>
      <p:graphicFrame>
        <p:nvGraphicFramePr>
          <p:cNvPr id="16" name="Table 15">
            <a:extLst>
              <a:ext uri="{FF2B5EF4-FFF2-40B4-BE49-F238E27FC236}">
                <a16:creationId xmlns:a16="http://schemas.microsoft.com/office/drawing/2014/main" id="{A6E570C7-05DC-5E85-6462-29DF4D197D78}"/>
              </a:ext>
            </a:extLst>
          </p:cNvPr>
          <p:cNvGraphicFramePr>
            <a:graphicFrameLocks noGrp="1"/>
          </p:cNvGraphicFramePr>
          <p:nvPr>
            <p:extLst>
              <p:ext uri="{D42A27DB-BD31-4B8C-83A1-F6EECF244321}">
                <p14:modId xmlns:p14="http://schemas.microsoft.com/office/powerpoint/2010/main" val="875012155"/>
              </p:ext>
            </p:extLst>
          </p:nvPr>
        </p:nvGraphicFramePr>
        <p:xfrm>
          <a:off x="3595952" y="2993427"/>
          <a:ext cx="2663493" cy="840153"/>
        </p:xfrm>
        <a:graphic>
          <a:graphicData uri="http://schemas.openxmlformats.org/drawingml/2006/table">
            <a:tbl>
              <a:tblPr firstRow="1" firstCol="1" bandRow="1"/>
              <a:tblGrid>
                <a:gridCol w="2663493">
                  <a:extLst>
                    <a:ext uri="{9D8B030D-6E8A-4147-A177-3AD203B41FA5}">
                      <a16:colId xmlns:a16="http://schemas.microsoft.com/office/drawing/2014/main" val="3190948521"/>
                    </a:ext>
                  </a:extLst>
                </a:gridCol>
              </a:tblGrid>
              <a:tr h="280051">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Times New Roman" panose="02020603050405020304" pitchFamily="18" charset="0"/>
                        </a:rPr>
                        <a:t>FAITH &amp; KINGDOM</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14396184"/>
                  </a:ext>
                </a:extLst>
              </a:tr>
              <a:tr h="280051">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Foundations of Christian Doctrines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01151566"/>
                  </a:ext>
                </a:extLst>
              </a:tr>
              <a:tr h="280051">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The Invisible King and His Kingdom</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26367392"/>
                  </a:ext>
                </a:extLst>
              </a:tr>
            </a:tbl>
          </a:graphicData>
        </a:graphic>
      </p:graphicFrame>
      <p:graphicFrame>
        <p:nvGraphicFramePr>
          <p:cNvPr id="18" name="Table 17">
            <a:extLst>
              <a:ext uri="{FF2B5EF4-FFF2-40B4-BE49-F238E27FC236}">
                <a16:creationId xmlns:a16="http://schemas.microsoft.com/office/drawing/2014/main" id="{AA1DB963-814A-626E-8444-4886F3E0EBE1}"/>
              </a:ext>
            </a:extLst>
          </p:cNvPr>
          <p:cNvGraphicFramePr>
            <a:graphicFrameLocks noGrp="1"/>
          </p:cNvGraphicFramePr>
          <p:nvPr>
            <p:extLst>
              <p:ext uri="{D42A27DB-BD31-4B8C-83A1-F6EECF244321}">
                <p14:modId xmlns:p14="http://schemas.microsoft.com/office/powerpoint/2010/main" val="2885733717"/>
              </p:ext>
            </p:extLst>
          </p:nvPr>
        </p:nvGraphicFramePr>
        <p:xfrm>
          <a:off x="6434484" y="3765294"/>
          <a:ext cx="2618938" cy="1427480"/>
        </p:xfrm>
        <a:graphic>
          <a:graphicData uri="http://schemas.openxmlformats.org/drawingml/2006/table">
            <a:tbl>
              <a:tblPr firstRow="1" firstCol="1" bandRow="1"/>
              <a:tblGrid>
                <a:gridCol w="2618938">
                  <a:extLst>
                    <a:ext uri="{9D8B030D-6E8A-4147-A177-3AD203B41FA5}">
                      <a16:colId xmlns:a16="http://schemas.microsoft.com/office/drawing/2014/main" val="1258680897"/>
                    </a:ext>
                  </a:extLst>
                </a:gridCol>
              </a:tblGrid>
              <a:tr h="356870">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Times New Roman" panose="02020603050405020304" pitchFamily="18" charset="0"/>
                        </a:rPr>
                        <a:t>CHURCH ORGANIZATION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20901832"/>
                  </a:ext>
                </a:extLst>
              </a:tr>
              <a:tr h="356870">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Organizing Your Ministry w/State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61610990"/>
                  </a:ext>
                </a:extLst>
              </a:tr>
              <a:tr h="356870">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Becoming a 501(c)3</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96763170"/>
                  </a:ext>
                </a:extLst>
              </a:tr>
              <a:tr h="356870">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Policies &amp; Procedures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25204296"/>
                  </a:ext>
                </a:extLst>
              </a:tr>
            </a:tbl>
          </a:graphicData>
        </a:graphic>
      </p:graphicFrame>
      <p:graphicFrame>
        <p:nvGraphicFramePr>
          <p:cNvPr id="19" name="Table 18">
            <a:extLst>
              <a:ext uri="{FF2B5EF4-FFF2-40B4-BE49-F238E27FC236}">
                <a16:creationId xmlns:a16="http://schemas.microsoft.com/office/drawing/2014/main" id="{51748496-6153-33AB-55D7-9CD43103BEE2}"/>
              </a:ext>
            </a:extLst>
          </p:cNvPr>
          <p:cNvGraphicFramePr>
            <a:graphicFrameLocks noGrp="1"/>
          </p:cNvGraphicFramePr>
          <p:nvPr>
            <p:extLst>
              <p:ext uri="{D42A27DB-BD31-4B8C-83A1-F6EECF244321}">
                <p14:modId xmlns:p14="http://schemas.microsoft.com/office/powerpoint/2010/main" val="1350917769"/>
              </p:ext>
            </p:extLst>
          </p:nvPr>
        </p:nvGraphicFramePr>
        <p:xfrm>
          <a:off x="3595952" y="3992595"/>
          <a:ext cx="2663493" cy="942848"/>
        </p:xfrm>
        <a:graphic>
          <a:graphicData uri="http://schemas.openxmlformats.org/drawingml/2006/table">
            <a:tbl>
              <a:tblPr firstRow="1" firstCol="1" bandRow="1"/>
              <a:tblGrid>
                <a:gridCol w="2663493">
                  <a:extLst>
                    <a:ext uri="{9D8B030D-6E8A-4147-A177-3AD203B41FA5}">
                      <a16:colId xmlns:a16="http://schemas.microsoft.com/office/drawing/2014/main" val="3190948521"/>
                    </a:ext>
                  </a:extLst>
                </a:gridCol>
              </a:tblGrid>
              <a:tr h="235712">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Times New Roman" panose="02020603050405020304" pitchFamily="18" charset="0"/>
                        </a:rPr>
                        <a:t>OLD TESTAMENT STUDIES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14396184"/>
                  </a:ext>
                </a:extLst>
              </a:tr>
              <a:tr h="235712">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Introduction to the Bible</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01151566"/>
                  </a:ext>
                </a:extLst>
              </a:tr>
              <a:tr h="235712">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Jacob’s Wells</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26367392"/>
                  </a:ext>
                </a:extLst>
              </a:tr>
              <a:tr h="235712">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The Tabernacle of Moses</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437087945"/>
                  </a:ext>
                </a:extLst>
              </a:tr>
            </a:tbl>
          </a:graphicData>
        </a:graphic>
      </p:graphicFrame>
      <p:graphicFrame>
        <p:nvGraphicFramePr>
          <p:cNvPr id="20" name="Table 19">
            <a:extLst>
              <a:ext uri="{FF2B5EF4-FFF2-40B4-BE49-F238E27FC236}">
                <a16:creationId xmlns:a16="http://schemas.microsoft.com/office/drawing/2014/main" id="{1ECDC08A-B504-2E21-B7AD-81F2FC598D4D}"/>
              </a:ext>
            </a:extLst>
          </p:cNvPr>
          <p:cNvGraphicFramePr>
            <a:graphicFrameLocks noGrp="1"/>
          </p:cNvGraphicFramePr>
          <p:nvPr>
            <p:extLst>
              <p:ext uri="{D42A27DB-BD31-4B8C-83A1-F6EECF244321}">
                <p14:modId xmlns:p14="http://schemas.microsoft.com/office/powerpoint/2010/main" val="2535262517"/>
              </p:ext>
            </p:extLst>
          </p:nvPr>
        </p:nvGraphicFramePr>
        <p:xfrm>
          <a:off x="6434484" y="1026068"/>
          <a:ext cx="2675591" cy="1219202"/>
        </p:xfrm>
        <a:graphic>
          <a:graphicData uri="http://schemas.openxmlformats.org/drawingml/2006/table">
            <a:tbl>
              <a:tblPr firstRow="1" firstCol="1" bandRow="1"/>
              <a:tblGrid>
                <a:gridCol w="2675591">
                  <a:extLst>
                    <a:ext uri="{9D8B030D-6E8A-4147-A177-3AD203B41FA5}">
                      <a16:colId xmlns:a16="http://schemas.microsoft.com/office/drawing/2014/main" val="1258680897"/>
                    </a:ext>
                  </a:extLst>
                </a:gridCol>
              </a:tblGrid>
              <a:tr h="275399">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Times New Roman" panose="02020603050405020304" pitchFamily="18" charset="0"/>
                        </a:rPr>
                        <a:t>LEADERSHIP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20901832"/>
                  </a:ext>
                </a:extLst>
              </a:tr>
              <a:tr h="314601">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Developing the Leader Within You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61610990"/>
                  </a:ext>
                </a:extLst>
              </a:tr>
              <a:tr h="314601">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Leadership Bootcamp</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96763170"/>
                  </a:ext>
                </a:extLst>
              </a:tr>
              <a:tr h="314601">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Preparing for Ministry</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25204296"/>
                  </a:ext>
                </a:extLst>
              </a:tr>
            </a:tbl>
          </a:graphicData>
        </a:graphic>
      </p:graphicFrame>
      <p:graphicFrame>
        <p:nvGraphicFramePr>
          <p:cNvPr id="21" name="Table 20">
            <a:extLst>
              <a:ext uri="{FF2B5EF4-FFF2-40B4-BE49-F238E27FC236}">
                <a16:creationId xmlns:a16="http://schemas.microsoft.com/office/drawing/2014/main" id="{C1B57BAB-FF3C-1CC0-C58B-A8EB16E195DE}"/>
              </a:ext>
            </a:extLst>
          </p:cNvPr>
          <p:cNvGraphicFramePr>
            <a:graphicFrameLocks noGrp="1"/>
          </p:cNvGraphicFramePr>
          <p:nvPr>
            <p:extLst>
              <p:ext uri="{D42A27DB-BD31-4B8C-83A1-F6EECF244321}">
                <p14:modId xmlns:p14="http://schemas.microsoft.com/office/powerpoint/2010/main" val="3502537636"/>
              </p:ext>
            </p:extLst>
          </p:nvPr>
        </p:nvGraphicFramePr>
        <p:xfrm>
          <a:off x="3706206" y="5203642"/>
          <a:ext cx="2663493" cy="1047032"/>
        </p:xfrm>
        <a:graphic>
          <a:graphicData uri="http://schemas.openxmlformats.org/drawingml/2006/table">
            <a:tbl>
              <a:tblPr firstRow="1" firstCol="1" bandRow="1"/>
              <a:tblGrid>
                <a:gridCol w="2663493">
                  <a:extLst>
                    <a:ext uri="{9D8B030D-6E8A-4147-A177-3AD203B41FA5}">
                      <a16:colId xmlns:a16="http://schemas.microsoft.com/office/drawing/2014/main" val="3190948521"/>
                    </a:ext>
                  </a:extLst>
                </a:gridCol>
              </a:tblGrid>
              <a:tr h="261758">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Times New Roman" panose="02020603050405020304" pitchFamily="18" charset="0"/>
                        </a:rPr>
                        <a:t>RECOVERY</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14396184"/>
                  </a:ext>
                </a:extLst>
              </a:tr>
              <a:tr h="261758">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Times New Roman" panose="02020603050405020304" pitchFamily="18" charset="0"/>
                        </a:rPr>
                        <a:t>Co-Dependency Part 1</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01151566"/>
                  </a:ext>
                </a:extLst>
              </a:tr>
              <a:tr h="261758">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Co-Dependency Part 2</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26367392"/>
                  </a:ext>
                </a:extLst>
              </a:tr>
              <a:tr h="261758">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Healing the Exploited Woman</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8472657"/>
                  </a:ext>
                </a:extLst>
              </a:tr>
            </a:tbl>
          </a:graphicData>
        </a:graphic>
      </p:graphicFrame>
      <p:graphicFrame>
        <p:nvGraphicFramePr>
          <p:cNvPr id="22" name="Table 21">
            <a:extLst>
              <a:ext uri="{FF2B5EF4-FFF2-40B4-BE49-F238E27FC236}">
                <a16:creationId xmlns:a16="http://schemas.microsoft.com/office/drawing/2014/main" id="{B61720F7-8428-9DF8-7D7B-1D033B6DE1B7}"/>
              </a:ext>
            </a:extLst>
          </p:cNvPr>
          <p:cNvGraphicFramePr>
            <a:graphicFrameLocks noGrp="1"/>
          </p:cNvGraphicFramePr>
          <p:nvPr>
            <p:extLst>
              <p:ext uri="{D42A27DB-BD31-4B8C-83A1-F6EECF244321}">
                <p14:modId xmlns:p14="http://schemas.microsoft.com/office/powerpoint/2010/main" val="1828654514"/>
              </p:ext>
            </p:extLst>
          </p:nvPr>
        </p:nvGraphicFramePr>
        <p:xfrm>
          <a:off x="6451902" y="2359019"/>
          <a:ext cx="2663493" cy="1268816"/>
        </p:xfrm>
        <a:graphic>
          <a:graphicData uri="http://schemas.openxmlformats.org/drawingml/2006/table">
            <a:tbl>
              <a:tblPr firstRow="1" firstCol="1" bandRow="1"/>
              <a:tblGrid>
                <a:gridCol w="2663493">
                  <a:extLst>
                    <a:ext uri="{9D8B030D-6E8A-4147-A177-3AD203B41FA5}">
                      <a16:colId xmlns:a16="http://schemas.microsoft.com/office/drawing/2014/main" val="3190948521"/>
                    </a:ext>
                  </a:extLst>
                </a:gridCol>
              </a:tblGrid>
              <a:tr h="301124">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Times New Roman" panose="02020603050405020304" pitchFamily="18" charset="0"/>
                        </a:rPr>
                        <a:t>SPIRITUAL WARFARE</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14396184"/>
                  </a:ext>
                </a:extLst>
              </a:tr>
              <a:tr h="322564">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Spiritual Warfare Firepower</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01151566"/>
                  </a:ext>
                </a:extLst>
              </a:tr>
              <a:tr h="322564">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Spiritual Warfare Master Class</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26367392"/>
                  </a:ext>
                </a:extLst>
              </a:tr>
              <a:tr h="322564">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The Strongman</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9009824"/>
                  </a:ext>
                </a:extLst>
              </a:tr>
            </a:tbl>
          </a:graphicData>
        </a:graphic>
      </p:graphicFrame>
      <p:graphicFrame>
        <p:nvGraphicFramePr>
          <p:cNvPr id="25" name="Table 24">
            <a:extLst>
              <a:ext uri="{FF2B5EF4-FFF2-40B4-BE49-F238E27FC236}">
                <a16:creationId xmlns:a16="http://schemas.microsoft.com/office/drawing/2014/main" id="{52F1F442-B2C5-7029-4DBB-8B609680A8E5}"/>
              </a:ext>
            </a:extLst>
          </p:cNvPr>
          <p:cNvGraphicFramePr>
            <a:graphicFrameLocks noGrp="1"/>
          </p:cNvGraphicFramePr>
          <p:nvPr>
            <p:extLst>
              <p:ext uri="{D42A27DB-BD31-4B8C-83A1-F6EECF244321}">
                <p14:modId xmlns:p14="http://schemas.microsoft.com/office/powerpoint/2010/main" val="469514513"/>
              </p:ext>
            </p:extLst>
          </p:nvPr>
        </p:nvGraphicFramePr>
        <p:xfrm>
          <a:off x="9245879" y="1026068"/>
          <a:ext cx="2618938" cy="4377297"/>
        </p:xfrm>
        <a:graphic>
          <a:graphicData uri="http://schemas.openxmlformats.org/drawingml/2006/table">
            <a:tbl>
              <a:tblPr firstRow="1" firstCol="1" bandRow="1"/>
              <a:tblGrid>
                <a:gridCol w="2618938">
                  <a:extLst>
                    <a:ext uri="{9D8B030D-6E8A-4147-A177-3AD203B41FA5}">
                      <a16:colId xmlns:a16="http://schemas.microsoft.com/office/drawing/2014/main" val="1258680897"/>
                    </a:ext>
                  </a:extLst>
                </a:gridCol>
              </a:tblGrid>
              <a:tr h="259137">
                <a:tc>
                  <a:txBody>
                    <a:bodyPr/>
                    <a:lstStyle/>
                    <a:p>
                      <a:pPr marL="0" marR="0" lvl="0" indent="0">
                        <a:spcBef>
                          <a:spcPts val="500"/>
                        </a:spcBef>
                        <a:spcAft>
                          <a:spcPts val="500"/>
                        </a:spcAft>
                        <a:buFont typeface="+mj-lt"/>
                        <a:buNone/>
                      </a:pPr>
                      <a:r>
                        <a:rPr lang="en-US" sz="1100" b="1" dirty="0">
                          <a:effectLst/>
                          <a:latin typeface="Arial" panose="020B0604020202020204" pitchFamily="34" charset="0"/>
                          <a:ea typeface="Calibri" panose="020F0502020204030204" pitchFamily="34" charset="0"/>
                          <a:cs typeface="Arial" panose="020B0604020202020204" pitchFamily="34" charset="0"/>
                        </a:rPr>
                        <a:t>WEBINAR COACHING SERIES</a:t>
                      </a:r>
                      <a:endParaRPr lang="en-US" sz="11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20901832"/>
                  </a:ext>
                </a:extLst>
              </a:tr>
              <a:tr h="411816">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Series 1 – Apostle</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61610990"/>
                  </a:ext>
                </a:extLst>
              </a:tr>
              <a:tr h="411816">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Series 2 – Prophet</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96763170"/>
                  </a:ext>
                </a:extLst>
              </a:tr>
              <a:tr h="411816">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Series 3 – Evangelist</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25204296"/>
                  </a:ext>
                </a:extLst>
              </a:tr>
              <a:tr h="411816">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Series 4 – Pastor</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26540002"/>
                  </a:ext>
                </a:extLst>
              </a:tr>
              <a:tr h="411816">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Series 5 – Faith &amp; Kingdom</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09101973"/>
                  </a:ext>
                </a:extLst>
              </a:tr>
              <a:tr h="411816">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Series 6 – Leadership</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1773282"/>
                  </a:ext>
                </a:extLst>
              </a:tr>
              <a:tr h="411816">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Series 7 – OT Studies</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77358001"/>
                  </a:ext>
                </a:extLst>
              </a:tr>
              <a:tr h="411816">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Series 8 – Recovery</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06756233"/>
                  </a:ext>
                </a:extLst>
              </a:tr>
              <a:tr h="411816">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Series 9 – Spiritual Warfare 1</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74481780"/>
                  </a:ext>
                </a:extLst>
              </a:tr>
              <a:tr h="411816">
                <a:tc>
                  <a:txBody>
                    <a:bodyPr/>
                    <a:lstStyle/>
                    <a:p>
                      <a:pPr marL="276225" marR="0">
                        <a:spcBef>
                          <a:spcPts val="500"/>
                        </a:spcBef>
                        <a:spcAft>
                          <a:spcPts val="500"/>
                        </a:spcAft>
                      </a:pPr>
                      <a:r>
                        <a:rPr lang="en-US" sz="1100" dirty="0">
                          <a:effectLst/>
                          <a:latin typeface="Arial" panose="020B0604020202020204" pitchFamily="34" charset="0"/>
                          <a:ea typeface="Calibri" panose="020F0502020204030204" pitchFamily="34" charset="0"/>
                          <a:cs typeface="Arial" panose="020B0604020202020204" pitchFamily="34" charset="0"/>
                        </a:rPr>
                        <a:t>Series 10 – Spiritual Warfare 2</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01337097"/>
                  </a:ext>
                </a:extLst>
              </a:tr>
            </a:tbl>
          </a:graphicData>
        </a:graphic>
      </p:graphicFrame>
    </p:spTree>
    <p:extLst>
      <p:ext uri="{BB962C8B-B14F-4D97-AF65-F5344CB8AC3E}">
        <p14:creationId xmlns:p14="http://schemas.microsoft.com/office/powerpoint/2010/main" val="31542273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815</TotalTime>
  <Words>551</Words>
  <Application>Microsoft Office PowerPoint</Application>
  <PresentationFormat>Widescreen</PresentationFormat>
  <Paragraphs>90</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Alex Brush</vt:lpstr>
      <vt:lpstr>Arial</vt:lpstr>
      <vt:lpstr>Calibri</vt:lpstr>
      <vt:lpstr>Calibri Light</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Paula Wellings</dc:creator>
  <cp:lastModifiedBy>Paula Wellings</cp:lastModifiedBy>
  <cp:revision>1</cp:revision>
  <dcterms:created xsi:type="dcterms:W3CDTF">2023-10-26T14:43:49Z</dcterms:created>
  <dcterms:modified xsi:type="dcterms:W3CDTF">2023-10-27T04:19:30Z</dcterms:modified>
</cp:coreProperties>
</file>

<file path=docProps/thumbnail.jpeg>
</file>